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0"/>
  </p:notesMasterIdLst>
  <p:sldIdLst>
    <p:sldId id="278" r:id="rId3"/>
    <p:sldId id="257" r:id="rId4"/>
    <p:sldId id="267" r:id="rId5"/>
    <p:sldId id="270" r:id="rId6"/>
    <p:sldId id="259" r:id="rId7"/>
    <p:sldId id="261" r:id="rId8"/>
    <p:sldId id="262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5" r:id="rId17"/>
    <p:sldId id="277" r:id="rId18"/>
    <p:sldId id="26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wmf"/><Relationship Id="rId2" Type="http://schemas.openxmlformats.org/officeDocument/2006/relationships/image" Target="../media/image7.wmf"/><Relationship Id="rId16" Type="http://schemas.openxmlformats.org/officeDocument/2006/relationships/image" Target="../media/image21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8FEB-0B85-41A9-867D-16447D351C0F}" type="datetimeFigureOut">
              <a:rPr lang="en-CA" smtClean="0"/>
              <a:t>04/04/2012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7AA02-D96A-41DC-8ACF-293B996300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02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317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666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59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54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654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7791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610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915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30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37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73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34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32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9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15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073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AA02-D96A-41DC-8ACF-293B996300A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21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03/04/2012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6.wmf"/><Relationship Id="rId26" Type="http://schemas.openxmlformats.org/officeDocument/2006/relationships/image" Target="../media/image60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50.bin"/><Relationship Id="rId34" Type="http://schemas.openxmlformats.org/officeDocument/2006/relationships/oleObject" Target="../embeddings/oleObject57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3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54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59.wmf"/><Relationship Id="rId32" Type="http://schemas.openxmlformats.org/officeDocument/2006/relationships/image" Target="../media/image63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28" Type="http://schemas.openxmlformats.org/officeDocument/2006/relationships/image" Target="../media/image61.w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49.bin"/><Relationship Id="rId31" Type="http://schemas.openxmlformats.org/officeDocument/2006/relationships/oleObject" Target="../embeddings/oleObject55.bin"/><Relationship Id="rId4" Type="http://schemas.openxmlformats.org/officeDocument/2006/relationships/image" Target="../media/image36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53.bin"/><Relationship Id="rId30" Type="http://schemas.openxmlformats.org/officeDocument/2006/relationships/image" Target="../media/image62.wmf"/><Relationship Id="rId35" Type="http://schemas.openxmlformats.org/officeDocument/2006/relationships/image" Target="../media/image6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2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7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7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0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oleObject" Target="../embeddings/oleObject15.bin"/><Relationship Id="rId38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5.wmf"/><Relationship Id="rId32" Type="http://schemas.openxmlformats.org/officeDocument/2006/relationships/image" Target="../media/image19.wmf"/><Relationship Id="rId37" Type="http://schemas.openxmlformats.org/officeDocument/2006/relationships/oleObject" Target="../embeddings/oleObject1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7.wmf"/><Relationship Id="rId36" Type="http://schemas.openxmlformats.org/officeDocument/2006/relationships/image" Target="../media/image21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26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36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Section 7.2 Graphing Linear Functions with Slopes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36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221226"/>
            <a:ext cx="8672052" cy="53094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Ex: Find the slope for each equation</a:t>
            </a:r>
            <a:endParaRPr lang="en-CA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758668"/>
              </p:ext>
            </p:extLst>
          </p:nvPr>
        </p:nvGraphicFramePr>
        <p:xfrm>
          <a:off x="349917" y="955675"/>
          <a:ext cx="1905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17" y="955675"/>
                        <a:ext cx="1905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44566"/>
              </p:ext>
            </p:extLst>
          </p:nvPr>
        </p:nvGraphicFramePr>
        <p:xfrm>
          <a:off x="434769" y="5385721"/>
          <a:ext cx="26765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6" imgW="1155600" imgH="203040" progId="Equation.DSMT4">
                  <p:embed/>
                </p:oleObj>
              </mc:Choice>
              <mc:Fallback>
                <p:oleObj name="Equation" r:id="rId6" imgW="11556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69" y="5385721"/>
                        <a:ext cx="267652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2081"/>
              </p:ext>
            </p:extLst>
          </p:nvPr>
        </p:nvGraphicFramePr>
        <p:xfrm>
          <a:off x="284163" y="2919873"/>
          <a:ext cx="22050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8" imgW="990360" imgH="393480" progId="Equation.DSMT4">
                  <p:embed/>
                </p:oleObj>
              </mc:Choice>
              <mc:Fallback>
                <p:oleObj name="Equation" r:id="rId8" imgW="9903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919873"/>
                        <a:ext cx="22050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098025"/>
              </p:ext>
            </p:extLst>
          </p:nvPr>
        </p:nvGraphicFramePr>
        <p:xfrm>
          <a:off x="348584" y="4320048"/>
          <a:ext cx="2209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10" imgW="977760" imgH="203040" progId="Equation.DSMT4">
                  <p:embed/>
                </p:oleObj>
              </mc:Choice>
              <mc:Fallback>
                <p:oleObj name="Equation" r:id="rId10" imgW="977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84" y="4320048"/>
                        <a:ext cx="22098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67813"/>
              </p:ext>
            </p:extLst>
          </p:nvPr>
        </p:nvGraphicFramePr>
        <p:xfrm>
          <a:off x="322723" y="1713167"/>
          <a:ext cx="19494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12" imgW="838080" imgH="393480" progId="Equation.DSMT4">
                  <p:embed/>
                </p:oleObj>
              </mc:Choice>
              <mc:Fallback>
                <p:oleObj name="Equation" r:id="rId12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23" y="1713167"/>
                        <a:ext cx="194945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8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5" y="147488"/>
            <a:ext cx="7497762" cy="77659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II) Graphing a Line with the Slope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250723" y="1004730"/>
            <a:ext cx="85780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500" dirty="0">
                <a:latin typeface="Gill Sans MT" pitchFamily="34" charset="0"/>
              </a:rPr>
              <a:t>Besides making a TOV,  another way to graph a line is by finding a point on the Line, and then “apply” the slope to find other points</a:t>
            </a:r>
          </a:p>
        </p:txBody>
      </p:sp>
      <p:pic>
        <p:nvPicPr>
          <p:cNvPr id="6" name="Picture 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096" y="2884694"/>
            <a:ext cx="4276725" cy="3835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659" y="2146506"/>
            <a:ext cx="78517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500">
                <a:latin typeface="Gill Sans MT" pitchFamily="34" charset="0"/>
              </a:rPr>
              <a:t>Ex: Graph a Line with slope 2/3 and crosses the point (1,2)</a:t>
            </a:r>
          </a:p>
        </p:txBody>
      </p:sp>
      <p:sp>
        <p:nvSpPr>
          <p:cNvPr id="8" name="Oval 7"/>
          <p:cNvSpPr/>
          <p:nvPr/>
        </p:nvSpPr>
        <p:spPr>
          <a:xfrm>
            <a:off x="2732209" y="4324556"/>
            <a:ext cx="109537" cy="109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563934" y="4162631"/>
            <a:ext cx="439738" cy="1587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83009" y="3943556"/>
            <a:ext cx="65405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190996" y="3735594"/>
            <a:ext cx="439737" cy="1588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10071" y="3516519"/>
            <a:ext cx="654050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830759" y="3306969"/>
            <a:ext cx="439737" cy="1587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49834" y="3086306"/>
            <a:ext cx="65405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371971" y="3907044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3999034" y="3489531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4662609" y="3048206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0477"/>
              </p:ext>
            </p:extLst>
          </p:nvPr>
        </p:nvGraphicFramePr>
        <p:xfrm>
          <a:off x="5211884" y="4791281"/>
          <a:ext cx="12223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5" imgW="634680" imgH="431640" progId="Equation.DSMT4">
                  <p:embed/>
                </p:oleObj>
              </mc:Choice>
              <mc:Fallback>
                <p:oleObj name="Equation" r:id="rId5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884" y="4791281"/>
                        <a:ext cx="12223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26121" y="2856119"/>
            <a:ext cx="3294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solidFill>
                  <a:srgbClr val="FF0000"/>
                </a:solidFill>
                <a:latin typeface="Gill Sans MT" pitchFamily="34" charset="0"/>
              </a:rPr>
              <a:t>Start at the point that you’re given:  (1,2)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26121" y="3913394"/>
            <a:ext cx="32781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solidFill>
                  <a:srgbClr val="FF0000"/>
                </a:solidFill>
                <a:latin typeface="Gill Sans MT" pitchFamily="34" charset="0"/>
              </a:rPr>
              <a:t>Then apply the slope to find other points: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67396" y="5956506"/>
            <a:ext cx="327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solidFill>
                  <a:srgbClr val="FF0000"/>
                </a:solidFill>
                <a:latin typeface="Gill Sans MT" pitchFamily="34" charset="0"/>
              </a:rPr>
              <a:t>Connect the dots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228977"/>
              </p:ext>
            </p:extLst>
          </p:nvPr>
        </p:nvGraphicFramePr>
        <p:xfrm>
          <a:off x="6523159" y="4818269"/>
          <a:ext cx="7334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7" imgW="380880" imgH="431640" progId="Equation.DSMT4">
                  <p:embed/>
                </p:oleObj>
              </mc:Choice>
              <mc:Fallback>
                <p:oleObj name="Equation" r:id="rId7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159" y="4818269"/>
                        <a:ext cx="7334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rot="5400000" flipH="1" flipV="1">
            <a:off x="2563934" y="4591256"/>
            <a:ext cx="439738" cy="1587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25784" y="4791281"/>
            <a:ext cx="65405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925759" y="5029406"/>
            <a:ext cx="439738" cy="1587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87609" y="5229431"/>
            <a:ext cx="65405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278059" y="5458031"/>
            <a:ext cx="439738" cy="1587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39909" y="5658056"/>
            <a:ext cx="654050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084509" y="4734131"/>
            <a:ext cx="109537" cy="109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1446334" y="5172281"/>
            <a:ext cx="109537" cy="109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798634" y="5591381"/>
            <a:ext cx="109537" cy="109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 rot="10800000" flipV="1">
            <a:off x="343021" y="3108531"/>
            <a:ext cx="4367213" cy="2906713"/>
          </a:xfrm>
          <a:prstGeom prst="line">
            <a:avLst/>
          </a:prstGeom>
          <a:ln w="2857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2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76438"/>
            <a:ext cx="4276725" cy="3835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47517" y="400050"/>
            <a:ext cx="78517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500" dirty="0">
                <a:latin typeface="Gill Sans MT" pitchFamily="34" charset="0"/>
              </a:rPr>
              <a:t>Practice: Graph a Line with slope   -3/2 and crosses the point (-2,-3)</a:t>
            </a:r>
          </a:p>
        </p:txBody>
      </p:sp>
      <p:sp>
        <p:nvSpPr>
          <p:cNvPr id="8" name="Oval 7"/>
          <p:cNvSpPr/>
          <p:nvPr/>
        </p:nvSpPr>
        <p:spPr>
          <a:xfrm>
            <a:off x="3238500" y="51244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098676" y="4216400"/>
            <a:ext cx="654050" cy="3175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52738" y="5187950"/>
            <a:ext cx="422275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654425" y="5770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834063" y="3444875"/>
          <a:ext cx="13938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5" imgW="723600" imgH="431640" progId="Equation.DSMT4">
                  <p:embed/>
                </p:oleObj>
              </mc:Choice>
              <mc:Fallback>
                <p:oleObj name="Equation" r:id="rId5" imgW="723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3444875"/>
                        <a:ext cx="13938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34025" y="1509713"/>
            <a:ext cx="3294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solidFill>
                  <a:srgbClr val="FF0000"/>
                </a:solidFill>
                <a:latin typeface="Gill Sans MT" pitchFamily="34" charset="0"/>
              </a:rPr>
              <a:t>Start at the point that you’re given:  (-2,-3)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34025" y="2566988"/>
            <a:ext cx="32781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solidFill>
                  <a:srgbClr val="FF0000"/>
                </a:solidFill>
                <a:latin typeface="Gill Sans MT" pitchFamily="34" charset="0"/>
              </a:rPr>
              <a:t>Then apply the slope to find other points: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13400" y="4610100"/>
            <a:ext cx="3279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solidFill>
                  <a:srgbClr val="FF0000"/>
                </a:solidFill>
                <a:latin typeface="Gill Sans MT" pitchFamily="34" charset="0"/>
              </a:rPr>
              <a:t>Connect the dots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288213" y="3433763"/>
          <a:ext cx="7334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7" imgW="380880" imgH="431640" progId="Equation.DSMT4">
                  <p:embed/>
                </p:oleObj>
              </mc:Choice>
              <mc:Fallback>
                <p:oleObj name="Equation" r:id="rId7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3433763"/>
                        <a:ext cx="7334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endCxn id="32" idx="0"/>
          </p:cNvCxnSpPr>
          <p:nvPr/>
        </p:nvCxnSpPr>
        <p:spPr>
          <a:xfrm rot="16200000" flipV="1">
            <a:off x="2500313" y="4838700"/>
            <a:ext cx="695325" cy="3175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24113" y="4540250"/>
            <a:ext cx="477837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792413" y="4492625"/>
            <a:ext cx="109537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282950" y="5840413"/>
            <a:ext cx="420688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2928937" y="5491163"/>
            <a:ext cx="696913" cy="1588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1667669" y="3582194"/>
            <a:ext cx="652463" cy="3175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92313" y="3905250"/>
            <a:ext cx="477837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1233488" y="2936875"/>
            <a:ext cx="654050" cy="3175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58925" y="3260725"/>
            <a:ext cx="477838" cy="15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371725" y="383698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1949450" y="321310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1517650" y="257810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3" name="Straight Connector 52"/>
          <p:cNvCxnSpPr>
            <a:stCxn id="17" idx="3"/>
          </p:cNvCxnSpPr>
          <p:nvPr/>
        </p:nvCxnSpPr>
        <p:spPr>
          <a:xfrm rot="5400000" flipH="1">
            <a:off x="473869" y="2666207"/>
            <a:ext cx="3883025" cy="250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2" grpId="0"/>
      <p:bldP spid="24" grpId="0"/>
      <p:bldP spid="32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31" y="398208"/>
            <a:ext cx="7497762" cy="62911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III) Constant Slope Property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115" name="Picture 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348" y="2265823"/>
            <a:ext cx="4276725" cy="3835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16" name="TextBox 6"/>
          <p:cNvSpPr txBox="1">
            <a:spLocks noChangeArrowheads="1"/>
          </p:cNvSpPr>
          <p:nvPr/>
        </p:nvSpPr>
        <p:spPr bwMode="auto">
          <a:xfrm>
            <a:off x="271123" y="1024398"/>
            <a:ext cx="8039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500">
                <a:latin typeface="Gill Sans MT" pitchFamily="34" charset="0"/>
              </a:rPr>
              <a:t>Given the following line, find the slope of each line segment: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72811" y="3334211"/>
            <a:ext cx="795337" cy="476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844336" y="328817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2707936" y="3927936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1006136" y="266587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720386" y="2981786"/>
            <a:ext cx="690562" cy="4762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22137"/>
              </p:ext>
            </p:extLst>
          </p:nvPr>
        </p:nvGraphicFramePr>
        <p:xfrm>
          <a:off x="371136" y="1568911"/>
          <a:ext cx="7350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Equation" r:id="rId5" imgW="393480" imgH="215640" progId="Equation.DSMT4">
                  <p:embed/>
                </p:oleObj>
              </mc:Choice>
              <mc:Fallback>
                <p:oleObj name="Equation" r:id="rId5" imgW="393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36" y="1568911"/>
                        <a:ext cx="73501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75162"/>
              </p:ext>
            </p:extLst>
          </p:nvPr>
        </p:nvGraphicFramePr>
        <p:xfrm>
          <a:off x="3984286" y="1570498"/>
          <a:ext cx="758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1" name="Equation" r:id="rId7" imgW="406080" imgH="215640" progId="Equation.DSMT4">
                  <p:embed/>
                </p:oleObj>
              </mc:Choice>
              <mc:Fallback>
                <p:oleObj name="Equation" r:id="rId7" imgW="406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286" y="1570498"/>
                        <a:ext cx="758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941858"/>
              </p:ext>
            </p:extLst>
          </p:nvPr>
        </p:nvGraphicFramePr>
        <p:xfrm>
          <a:off x="1966573" y="1557798"/>
          <a:ext cx="7588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" name="Equation" r:id="rId9" imgW="406080" imgH="228600" progId="Equation.DSMT4">
                  <p:embed/>
                </p:oleObj>
              </mc:Choice>
              <mc:Fallback>
                <p:oleObj name="Equation" r:id="rId9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573" y="1557798"/>
                        <a:ext cx="7588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48574"/>
              </p:ext>
            </p:extLst>
          </p:nvPr>
        </p:nvGraphicFramePr>
        <p:xfrm>
          <a:off x="6100423" y="1594311"/>
          <a:ext cx="758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11" imgW="406080" imgH="215640" progId="Equation.DSMT4">
                  <p:embed/>
                </p:oleObj>
              </mc:Choice>
              <mc:Fallback>
                <p:oleObj name="Equation" r:id="rId11" imgW="406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423" y="1594311"/>
                        <a:ext cx="758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35"/>
          <p:cNvSpPr/>
          <p:nvPr/>
        </p:nvSpPr>
        <p:spPr>
          <a:xfrm>
            <a:off x="3557248" y="4575636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4420848" y="521539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387959"/>
              </p:ext>
            </p:extLst>
          </p:nvPr>
        </p:nvGraphicFramePr>
        <p:xfrm>
          <a:off x="775948" y="2416636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" name="Equation" r:id="rId13" imgW="622080" imgH="253800" progId="Equation.DSMT4">
                  <p:embed/>
                </p:oleObj>
              </mc:Choice>
              <mc:Fallback>
                <p:oleObj name="Equation" r:id="rId13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48" y="2416636"/>
                        <a:ext cx="622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011659"/>
              </p:ext>
            </p:extLst>
          </p:nvPr>
        </p:nvGraphicFramePr>
        <p:xfrm>
          <a:off x="1707811" y="3010361"/>
          <a:ext cx="609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5" name="Equation" r:id="rId15" imgW="609480" imgH="253800" progId="Equation.DSMT4">
                  <p:embed/>
                </p:oleObj>
              </mc:Choice>
              <mc:Fallback>
                <p:oleObj name="Equation" r:id="rId15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811" y="3010361"/>
                        <a:ext cx="609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75174"/>
              </p:ext>
            </p:extLst>
          </p:nvPr>
        </p:nvGraphicFramePr>
        <p:xfrm>
          <a:off x="2639673" y="3699336"/>
          <a:ext cx="469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6" name="Equation" r:id="rId17" imgW="469800" imgH="253800" progId="Equation.DSMT4">
                  <p:embed/>
                </p:oleObj>
              </mc:Choice>
              <mc:Fallback>
                <p:oleObj name="Equation" r:id="rId17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73" y="3699336"/>
                        <a:ext cx="4699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59083"/>
              </p:ext>
            </p:extLst>
          </p:nvPr>
        </p:nvGraphicFramePr>
        <p:xfrm>
          <a:off x="3441361" y="4308936"/>
          <a:ext cx="62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7" name="Equation" r:id="rId19" imgW="622080" imgH="253800" progId="Equation.DSMT4">
                  <p:embed/>
                </p:oleObj>
              </mc:Choice>
              <mc:Fallback>
                <p:oleObj name="Equation" r:id="rId19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361" y="4308936"/>
                        <a:ext cx="622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90927"/>
              </p:ext>
            </p:extLst>
          </p:nvPr>
        </p:nvGraphicFramePr>
        <p:xfrm>
          <a:off x="4090648" y="4978861"/>
          <a:ext cx="609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8" name="Equation" r:id="rId21" imgW="609480" imgH="253800" progId="Equation.DSMT4">
                  <p:embed/>
                </p:oleObj>
              </mc:Choice>
              <mc:Fallback>
                <p:oleObj name="Equation" r:id="rId21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648" y="4978861"/>
                        <a:ext cx="609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87990"/>
              </p:ext>
            </p:extLst>
          </p:nvPr>
        </p:nvGraphicFramePr>
        <p:xfrm>
          <a:off x="1083923" y="1538748"/>
          <a:ext cx="431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9" name="Equation" r:id="rId23" imgW="177480" imgH="241200" progId="Equation.DSMT4">
                  <p:embed/>
                </p:oleObj>
              </mc:Choice>
              <mc:Fallback>
                <p:oleObj name="Equation" r:id="rId23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923" y="1538748"/>
                        <a:ext cx="4318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1064873" y="3972386"/>
            <a:ext cx="1720850" cy="476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V="1">
            <a:off x="423523" y="3329448"/>
            <a:ext cx="1276350" cy="0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920536" y="4620086"/>
            <a:ext cx="1719262" cy="476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V="1">
            <a:off x="1277598" y="3977148"/>
            <a:ext cx="1276350" cy="0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58523" y="5248736"/>
            <a:ext cx="3414713" cy="476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-217826" y="3962860"/>
            <a:ext cx="2552700" cy="9525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433377"/>
              </p:ext>
            </p:extLst>
          </p:nvPr>
        </p:nvGraphicFramePr>
        <p:xfrm>
          <a:off x="3011148" y="1540336"/>
          <a:ext cx="7397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0" name="Equation" r:id="rId25" imgW="304560" imgH="241200" progId="Equation.DSMT4">
                  <p:embed/>
                </p:oleObj>
              </mc:Choice>
              <mc:Fallback>
                <p:oleObj name="Equation" r:id="rId2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148" y="1540336"/>
                        <a:ext cx="7397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61515"/>
              </p:ext>
            </p:extLst>
          </p:nvPr>
        </p:nvGraphicFramePr>
        <p:xfrm>
          <a:off x="5055848" y="1541923"/>
          <a:ext cx="7397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Equation" r:id="rId27" imgW="304560" imgH="241200" progId="Equation.DSMT4">
                  <p:embed/>
                </p:oleObj>
              </mc:Choice>
              <mc:Fallback>
                <p:oleObj name="Equation" r:id="rId27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5848" y="1541923"/>
                        <a:ext cx="7397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200786"/>
              </p:ext>
            </p:extLst>
          </p:nvPr>
        </p:nvGraphicFramePr>
        <p:xfrm>
          <a:off x="7302161" y="1556211"/>
          <a:ext cx="7397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Equation" r:id="rId29" imgW="304560" imgH="241200" progId="Equation.DSMT4">
                  <p:embed/>
                </p:oleObj>
              </mc:Choice>
              <mc:Fallback>
                <p:oleObj name="Equation" r:id="rId29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161" y="1556211"/>
                        <a:ext cx="7397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431104"/>
              </p:ext>
            </p:extLst>
          </p:nvPr>
        </p:nvGraphicFramePr>
        <p:xfrm>
          <a:off x="2620623" y="1506998"/>
          <a:ext cx="431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Equation" r:id="rId31" imgW="177480" imgH="241200" progId="Equation.DSMT4">
                  <p:embed/>
                </p:oleObj>
              </mc:Choice>
              <mc:Fallback>
                <p:oleObj name="Equation" r:id="rId31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623" y="1506998"/>
                        <a:ext cx="4318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689920"/>
              </p:ext>
            </p:extLst>
          </p:nvPr>
        </p:nvGraphicFramePr>
        <p:xfrm>
          <a:off x="4700248" y="1545098"/>
          <a:ext cx="4318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Equation" r:id="rId33" imgW="177480" imgH="241200" progId="Equation.DSMT4">
                  <p:embed/>
                </p:oleObj>
              </mc:Choice>
              <mc:Fallback>
                <p:oleObj name="Equation" r:id="rId33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248" y="1545098"/>
                        <a:ext cx="4318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85070"/>
              </p:ext>
            </p:extLst>
          </p:nvPr>
        </p:nvGraphicFramePr>
        <p:xfrm>
          <a:off x="6765586" y="1581611"/>
          <a:ext cx="5556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Equation" r:id="rId34" imgW="228600" imgH="241200" progId="Equation.DSMT4">
                  <p:embed/>
                </p:oleObj>
              </mc:Choice>
              <mc:Fallback>
                <p:oleObj name="Equation" r:id="rId34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586" y="1581611"/>
                        <a:ext cx="5556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778036" y="2675398"/>
            <a:ext cx="34242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latin typeface="Gill Sans MT" pitchFamily="34" charset="0"/>
              </a:rPr>
              <a:t>According to the </a:t>
            </a:r>
            <a:r>
              <a:rPr lang="en-CA" sz="2300">
                <a:solidFill>
                  <a:srgbClr val="FF0000"/>
                </a:solidFill>
                <a:latin typeface="Gill Sans MT" pitchFamily="34" charset="0"/>
              </a:rPr>
              <a:t>“Constant Slope Property”, </a:t>
            </a:r>
            <a:r>
              <a:rPr lang="en-CA" sz="2300">
                <a:latin typeface="Gill Sans MT" pitchFamily="34" charset="0"/>
              </a:rPr>
              <a:t>any two points on a line will always generate the same slope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1064873" y="2716673"/>
            <a:ext cx="3411538" cy="256540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9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6" grpId="0" animBg="1"/>
      <p:bldP spid="37" grpId="0" animBg="1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12" y="83374"/>
            <a:ext cx="6645275" cy="6270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2">
                    <a:satMod val="130000"/>
                  </a:schemeClr>
                </a:solidFill>
              </a:rPr>
              <a:t>Challenge Problem</a:t>
            </a:r>
            <a:r>
              <a:rPr lang="en-CA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129" name="Content Placeholder 2"/>
          <p:cNvSpPr>
            <a:spLocks noGrp="1"/>
          </p:cNvSpPr>
          <p:nvPr>
            <p:ph idx="1"/>
          </p:nvPr>
        </p:nvSpPr>
        <p:spPr>
          <a:xfrm>
            <a:off x="191731" y="720931"/>
            <a:ext cx="8094304" cy="1077913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CA" sz="2800" dirty="0" smtClean="0"/>
              <a:t>Given the following three points, check if whether if they are Collinear:  A(4,3) , B(1,-1), C(-5,-9)</a:t>
            </a:r>
          </a:p>
        </p:txBody>
      </p:sp>
      <p:pic>
        <p:nvPicPr>
          <p:cNvPr id="513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3" y="2670175"/>
            <a:ext cx="4276725" cy="383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98753" y="389255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758990" y="475456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492165" y="644842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68420"/>
              </p:ext>
            </p:extLst>
          </p:nvPr>
        </p:nvGraphicFramePr>
        <p:xfrm>
          <a:off x="1181015" y="6229350"/>
          <a:ext cx="2952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5" imgW="164880" imgH="177480" progId="Equation.DSMT4">
                  <p:embed/>
                </p:oleObj>
              </mc:Choice>
              <mc:Fallback>
                <p:oleObj name="Equation" r:id="rId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015" y="6229350"/>
                        <a:ext cx="2952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96576"/>
              </p:ext>
            </p:extLst>
          </p:nvPr>
        </p:nvGraphicFramePr>
        <p:xfrm>
          <a:off x="2909803" y="4791075"/>
          <a:ext cx="273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03" y="4791075"/>
                        <a:ext cx="2730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2639"/>
              </p:ext>
            </p:extLst>
          </p:nvPr>
        </p:nvGraphicFramePr>
        <p:xfrm>
          <a:off x="3535278" y="3573463"/>
          <a:ext cx="273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278" y="3573463"/>
                        <a:ext cx="2730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540" y="1746250"/>
            <a:ext cx="7573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Constant Slope Property: Any points on the same line will generate the SAME slope</a:t>
            </a:r>
            <a:r>
              <a:rPr lang="en-CA" sz="2200">
                <a:latin typeface="Gill Sans MT" pitchFamily="34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65603" y="2405063"/>
            <a:ext cx="2154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latin typeface="Gill Sans MT" pitchFamily="34" charset="0"/>
              </a:rPr>
              <a:t>Graph the points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1233403" y="4271963"/>
            <a:ext cx="2552700" cy="1924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08453" y="2994025"/>
            <a:ext cx="36718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latin typeface="Gill Sans MT" pitchFamily="34" charset="0"/>
              </a:rPr>
              <a:t>If the </a:t>
            </a:r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slope</a:t>
            </a:r>
            <a:r>
              <a:rPr lang="en-CA" sz="2200">
                <a:latin typeface="Gill Sans MT" pitchFamily="34" charset="0"/>
              </a:rPr>
              <a:t> of the </a:t>
            </a:r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first two points</a:t>
            </a:r>
            <a:r>
              <a:rPr lang="en-CA" sz="2200">
                <a:latin typeface="Gill Sans MT" pitchFamily="34" charset="0"/>
              </a:rPr>
              <a:t> is equal to the slope of the </a:t>
            </a:r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last two point</a:t>
            </a:r>
            <a:r>
              <a:rPr lang="en-CA" sz="2200">
                <a:latin typeface="Gill Sans MT" pitchFamily="34" charset="0"/>
              </a:rPr>
              <a:t>, then the points are COLLINEAR!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2774865" y="4789488"/>
            <a:ext cx="723900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3033628" y="4379912"/>
            <a:ext cx="844550" cy="3175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1533440" y="6510338"/>
            <a:ext cx="1282700" cy="635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1971591" y="5651500"/>
            <a:ext cx="1687512" cy="1587"/>
          </a:xfrm>
          <a:prstGeom prst="straightConnector1">
            <a:avLst/>
          </a:prstGeom>
          <a:ln w="15875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14661"/>
              </p:ext>
            </p:extLst>
          </p:nvPr>
        </p:nvGraphicFramePr>
        <p:xfrm>
          <a:off x="4917990" y="4583113"/>
          <a:ext cx="11731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11" imgW="672840" imgH="431640" progId="Equation.DSMT4">
                  <p:embed/>
                </p:oleObj>
              </mc:Choice>
              <mc:Fallback>
                <p:oleObj name="Equation" r:id="rId11" imgW="672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990" y="4583113"/>
                        <a:ext cx="11731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70266"/>
              </p:ext>
            </p:extLst>
          </p:nvPr>
        </p:nvGraphicFramePr>
        <p:xfrm>
          <a:off x="6443578" y="4594225"/>
          <a:ext cx="11731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13" imgW="672840" imgH="431640" progId="Equation.DSMT4">
                  <p:embed/>
                </p:oleObj>
              </mc:Choice>
              <mc:Fallback>
                <p:oleObj name="Equation" r:id="rId13" imgW="672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578" y="4594225"/>
                        <a:ext cx="11731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573571"/>
              </p:ext>
            </p:extLst>
          </p:nvPr>
        </p:nvGraphicFramePr>
        <p:xfrm>
          <a:off x="7581815" y="4591050"/>
          <a:ext cx="663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15" imgW="380880" imgH="431640" progId="Equation.DSMT4">
                  <p:embed/>
                </p:oleObj>
              </mc:Choice>
              <mc:Fallback>
                <p:oleObj name="Equation" r:id="rId15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815" y="4591050"/>
                        <a:ext cx="6635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876715" y="5581650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Gill Sans MT" pitchFamily="34" charset="0"/>
              </a:rPr>
              <a:t>Slopes are the same, so the points are COLLINEAR!</a:t>
            </a:r>
          </a:p>
        </p:txBody>
      </p:sp>
    </p:spTree>
    <p:extLst>
      <p:ext uri="{BB962C8B-B14F-4D97-AF65-F5344CB8AC3E}">
        <p14:creationId xmlns:p14="http://schemas.microsoft.com/office/powerpoint/2010/main" val="4279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8" grpId="0"/>
      <p:bldP spid="33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5" y="59001"/>
            <a:ext cx="8524567" cy="17993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/>
              </a:rPr>
              <a:t>Challenge </a:t>
            </a:r>
            <a:r>
              <a:rPr lang="en-US" sz="4000" dirty="0" smtClean="0">
                <a:effectLst/>
              </a:rPr>
              <a:t>Problem: </a:t>
            </a:r>
            <a:r>
              <a:rPr lang="en-US" sz="2800" dirty="0" smtClean="0">
                <a:effectLst/>
              </a:rPr>
              <a:t>One </a:t>
            </a:r>
            <a:r>
              <a:rPr lang="en-US" sz="2800" dirty="0" smtClean="0">
                <a:effectLst/>
              </a:rPr>
              <a:t>endpoint of a line segment is A(- 4,6) and the other endpoint “B” is on the x-axis.  If the slope is </a:t>
            </a:r>
            <a:r>
              <a:rPr lang="en-US" sz="2800" dirty="0" smtClean="0">
                <a:effectLst/>
              </a:rPr>
              <a:t>-3, </a:t>
            </a:r>
            <a:r>
              <a:rPr lang="en-US" sz="2800" dirty="0" smtClean="0">
                <a:effectLst/>
              </a:rPr>
              <a:t>find the coordinates of “B</a:t>
            </a:r>
            <a:r>
              <a:rPr lang="en-US" sz="2800" dirty="0" smtClean="0">
                <a:effectLst/>
              </a:rPr>
              <a:t>”.</a:t>
            </a:r>
            <a:endParaRPr lang="en-US" sz="2800" dirty="0" smtClean="0">
              <a:effectLst/>
            </a:endParaRPr>
          </a:p>
        </p:txBody>
      </p:sp>
      <p:pic>
        <p:nvPicPr>
          <p:cNvPr id="156" name="Picture 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47650" y="2133600"/>
            <a:ext cx="4276725" cy="3835400"/>
          </a:xfrm>
          <a:solidFill>
            <a:schemeClr val="bg1"/>
          </a:solidFill>
        </p:spPr>
      </p:pic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492250" y="2713038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2" name="Text Box 144"/>
          <p:cNvSpPr txBox="1">
            <a:spLocks noChangeArrowheads="1"/>
          </p:cNvSpPr>
          <p:nvPr/>
        </p:nvSpPr>
        <p:spPr bwMode="auto">
          <a:xfrm>
            <a:off x="766763" y="22987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b="0">
                <a:solidFill>
                  <a:srgbClr val="FF0000"/>
                </a:solidFill>
              </a:rPr>
              <a:t>A</a:t>
            </a:r>
          </a:p>
          <a:p>
            <a:pPr algn="ctr" eaLnBrk="1" hangingPunct="1"/>
            <a:r>
              <a:rPr lang="en-US" b="0">
                <a:solidFill>
                  <a:srgbClr val="FF0000"/>
                </a:solidFill>
              </a:rPr>
              <a:t>(-4,6)</a:t>
            </a:r>
          </a:p>
        </p:txBody>
      </p:sp>
    </p:spTree>
    <p:extLst>
      <p:ext uri="{BB962C8B-B14F-4D97-AF65-F5344CB8AC3E}">
        <p14:creationId xmlns:p14="http://schemas.microsoft.com/office/powerpoint/2010/main" val="28836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10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04" y="289386"/>
            <a:ext cx="6808788" cy="585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3000" dirty="0" smtClean="0">
                <a:solidFill>
                  <a:schemeClr val="tx2">
                    <a:satMod val="130000"/>
                  </a:schemeClr>
                </a:solidFill>
              </a:rPr>
              <a:t>Challenge Problem:</a:t>
            </a:r>
            <a:endParaRPr lang="en-CA" sz="3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55" name="TextBox 3"/>
          <p:cNvSpPr txBox="1">
            <a:spLocks noChangeArrowheads="1"/>
          </p:cNvSpPr>
          <p:nvPr/>
        </p:nvSpPr>
        <p:spPr bwMode="auto">
          <a:xfrm>
            <a:off x="298317" y="902161"/>
            <a:ext cx="79565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latin typeface="Gill Sans MT" pitchFamily="34" charset="0"/>
              </a:rPr>
              <a:t>Given that the following points are Collinear, find the value of “k”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17168"/>
              </p:ext>
            </p:extLst>
          </p:nvPr>
        </p:nvGraphicFramePr>
        <p:xfrm>
          <a:off x="1103179" y="1370473"/>
          <a:ext cx="45545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4" imgW="2082600" imgH="253800" progId="Equation.DSMT4">
                  <p:embed/>
                </p:oleObj>
              </mc:Choice>
              <mc:Fallback>
                <p:oleObj name="Equation" r:id="rId4" imgW="2082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179" y="1370473"/>
                        <a:ext cx="45545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9742" y="1938798"/>
            <a:ext cx="6797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solidFill>
                  <a:srgbClr val="FF0000"/>
                </a:solidFill>
                <a:latin typeface="Gill Sans MT" pitchFamily="34" charset="0"/>
              </a:rPr>
              <a:t>Since the points are collinear, the slopes of AB and BC must be equal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69364"/>
              </p:ext>
            </p:extLst>
          </p:nvPr>
        </p:nvGraphicFramePr>
        <p:xfrm>
          <a:off x="1498467" y="2542048"/>
          <a:ext cx="15398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6" imgW="888840" imgH="431640" progId="Equation.DSMT4">
                  <p:embed/>
                </p:oleObj>
              </mc:Choice>
              <mc:Fallback>
                <p:oleObj name="Equation" r:id="rId6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467" y="2542048"/>
                        <a:ext cx="15398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379422"/>
              </p:ext>
            </p:extLst>
          </p:nvPr>
        </p:nvGraphicFramePr>
        <p:xfrm>
          <a:off x="3724142" y="2500773"/>
          <a:ext cx="17160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8" imgW="1041120" imgH="507960" progId="Equation.DSMT4">
                  <p:embed/>
                </p:oleObj>
              </mc:Choice>
              <mc:Fallback>
                <p:oleObj name="Equation" r:id="rId8" imgW="1041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142" y="2500773"/>
                        <a:ext cx="171608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62902"/>
              </p:ext>
            </p:extLst>
          </p:nvPr>
        </p:nvGraphicFramePr>
        <p:xfrm>
          <a:off x="2543042" y="3462798"/>
          <a:ext cx="18097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10" imgW="977760" imgH="431640" progId="Equation.DSMT4">
                  <p:embed/>
                </p:oleObj>
              </mc:Choice>
              <mc:Fallback>
                <p:oleObj name="Equation" r:id="rId10" imgW="97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042" y="3462798"/>
                        <a:ext cx="18097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94512"/>
              </p:ext>
            </p:extLst>
          </p:nvPr>
        </p:nvGraphicFramePr>
        <p:xfrm>
          <a:off x="2958967" y="4377198"/>
          <a:ext cx="13509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12" imgW="761760" imgH="431640" progId="Equation.DSMT4">
                  <p:embed/>
                </p:oleObj>
              </mc:Choice>
              <mc:Fallback>
                <p:oleObj name="Equation" r:id="rId12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967" y="4377198"/>
                        <a:ext cx="13509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2979"/>
              </p:ext>
            </p:extLst>
          </p:nvPr>
        </p:nvGraphicFramePr>
        <p:xfrm>
          <a:off x="2111242" y="5320173"/>
          <a:ext cx="20621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14" imgW="1104840" imgH="253800" progId="Equation.DSMT4">
                  <p:embed/>
                </p:oleObj>
              </mc:Choice>
              <mc:Fallback>
                <p:oleObj name="Equation" r:id="rId14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242" y="5320173"/>
                        <a:ext cx="206216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030524"/>
              </p:ext>
            </p:extLst>
          </p:nvPr>
        </p:nvGraphicFramePr>
        <p:xfrm>
          <a:off x="2731954" y="5855161"/>
          <a:ext cx="12811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16" imgW="685800" imgH="190440" progId="Equation.DSMT4">
                  <p:embed/>
                </p:oleObj>
              </mc:Choice>
              <mc:Fallback>
                <p:oleObj name="Equation" r:id="rId16" imgW="685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954" y="5855161"/>
                        <a:ext cx="1281113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829300"/>
              </p:ext>
            </p:extLst>
          </p:nvPr>
        </p:nvGraphicFramePr>
        <p:xfrm>
          <a:off x="3011354" y="6194886"/>
          <a:ext cx="11080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18" imgW="368280" imgH="190440" progId="Equation.DSMT4">
                  <p:embed/>
                </p:oleObj>
              </mc:Choice>
              <mc:Fallback>
                <p:oleObj name="Equation" r:id="rId18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354" y="6194886"/>
                        <a:ext cx="11080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9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723" y="206477"/>
            <a:ext cx="8436077" cy="17143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/>
              </a:rPr>
              <a:t>Challenge Problem</a:t>
            </a:r>
            <a:r>
              <a:rPr lang="en-US" sz="4000" dirty="0" smtClean="0">
                <a:effectLst/>
              </a:rPr>
              <a:t>: </a:t>
            </a:r>
            <a:r>
              <a:rPr lang="en-US" sz="2800" dirty="0" smtClean="0">
                <a:effectLst/>
              </a:rPr>
              <a:t>One </a:t>
            </a:r>
            <a:r>
              <a:rPr lang="en-US" sz="2800" dirty="0" smtClean="0">
                <a:effectLst/>
              </a:rPr>
              <a:t>endpoint of a line segment is A(- 4,6) and the other endpoint “B” is on the x-axis.  If the slope is -2, find the coordinates of “B</a:t>
            </a:r>
            <a:r>
              <a:rPr lang="en-US" sz="2800" dirty="0" smtClean="0">
                <a:effectLst/>
              </a:rPr>
              <a:t>”.</a:t>
            </a:r>
            <a:endParaRPr lang="en-US" sz="2800" dirty="0" smtClean="0">
              <a:effectLst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759325" y="2306638"/>
            <a:ext cx="3773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Plug the coordinates in your formula: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897438" y="3184525"/>
            <a:ext cx="2393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A(-4,6)   B(k,0)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985683" y="4021138"/>
            <a:ext cx="195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Simplify!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823916" y="4818063"/>
            <a:ext cx="2990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coordinates of B will be (-1,0)</a:t>
            </a:r>
          </a:p>
        </p:txBody>
      </p:sp>
    </p:spTree>
    <p:extLst>
      <p:ext uri="{BB962C8B-B14F-4D97-AF65-F5344CB8AC3E}">
        <p14:creationId xmlns:p14="http://schemas.microsoft.com/office/powerpoint/2010/main" val="20104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/>
      <p:bldP spid="25617" grpId="0"/>
      <p:bldP spid="25624" grpId="0"/>
      <p:bldP spid="25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257175"/>
            <a:ext cx="4554661" cy="5075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700" dirty="0" smtClean="0"/>
              <a:t>What  is a “SLOPE”?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64704"/>
            <a:ext cx="8733656" cy="23042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300" dirty="0" smtClean="0"/>
              <a:t>The slope of a line refers to how </a:t>
            </a:r>
            <a:r>
              <a:rPr lang="en-US" sz="2300" dirty="0" smtClean="0"/>
              <a:t>“steep” </a:t>
            </a:r>
            <a:r>
              <a:rPr lang="en-US" sz="2300" dirty="0" smtClean="0"/>
              <a:t>the line is</a:t>
            </a:r>
            <a:endParaRPr lang="en-US" sz="2300" dirty="0" smtClean="0"/>
          </a:p>
          <a:p>
            <a:pPr eaLnBrk="1" hangingPunct="1">
              <a:defRPr/>
            </a:pPr>
            <a:r>
              <a:rPr lang="en-US" sz="2300" dirty="0" smtClean="0"/>
              <a:t>Lines with a larger slope is more steep that a line with less slope</a:t>
            </a:r>
          </a:p>
          <a:p>
            <a:pPr eaLnBrk="1" hangingPunct="1">
              <a:defRPr/>
            </a:pPr>
            <a:r>
              <a:rPr lang="en-US" sz="2300" dirty="0" smtClean="0"/>
              <a:t>the slope of a line does not depend on the length of the line</a:t>
            </a:r>
            <a:endParaRPr lang="en-US" sz="2300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en-US" sz="2300" dirty="0" smtClean="0"/>
              <a:t>Which slope is greater?  A or C?      A or B?     B or  D? </a:t>
            </a:r>
            <a:endParaRPr 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7" y="3645024"/>
            <a:ext cx="1584175" cy="27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45357" y="4077072"/>
            <a:ext cx="1584176" cy="23042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89" y="3634506"/>
            <a:ext cx="1584175" cy="27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Straight Connector 69"/>
          <p:cNvCxnSpPr/>
          <p:nvPr/>
        </p:nvCxnSpPr>
        <p:spPr>
          <a:xfrm flipV="1">
            <a:off x="2533589" y="3645024"/>
            <a:ext cx="1584176" cy="27257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22" y="3634506"/>
            <a:ext cx="1584175" cy="27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4" name="Straight Connector 73"/>
          <p:cNvCxnSpPr/>
          <p:nvPr/>
        </p:nvCxnSpPr>
        <p:spPr>
          <a:xfrm flipV="1">
            <a:off x="4621822" y="5229200"/>
            <a:ext cx="792087" cy="11416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03841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Straight Connector 74"/>
          <p:cNvCxnSpPr/>
          <p:nvPr/>
        </p:nvCxnSpPr>
        <p:spPr>
          <a:xfrm flipV="1">
            <a:off x="6660233" y="3212976"/>
            <a:ext cx="2016223" cy="31578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291" y="637203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Slope 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54531" y="637203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Slope B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42763" y="637203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Slope C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47019" y="6372036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Slope D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6" grpId="0"/>
      <p:bldP spid="83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CA" dirty="0" smtClean="0"/>
              <a:t>Equation for the Slope: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1176" y="888104"/>
            <a:ext cx="8363272" cy="2297548"/>
          </a:xfrm>
        </p:spPr>
        <p:txBody>
          <a:bodyPr>
            <a:normAutofit/>
          </a:bodyPr>
          <a:lstStyle/>
          <a:p>
            <a:r>
              <a:rPr lang="en-CA" dirty="0" smtClean="0"/>
              <a:t>The slope of a line can be determined by the change in height over the change in width</a:t>
            </a:r>
          </a:p>
          <a:p>
            <a:r>
              <a:rPr lang="en-CA" dirty="0" smtClean="0"/>
              <a:t>If we are given the coordinates of the endpoints as: </a:t>
            </a:r>
            <a:br>
              <a:rPr lang="en-CA" dirty="0" smtClean="0"/>
            </a:br>
            <a:r>
              <a:rPr lang="en-CA" dirty="0" smtClean="0"/>
              <a:t>(x</a:t>
            </a:r>
            <a:r>
              <a:rPr lang="en-CA" baseline="-25000" dirty="0" smtClean="0"/>
              <a:t>1</a:t>
            </a:r>
            <a:r>
              <a:rPr lang="en-CA" dirty="0" smtClean="0"/>
              <a:t>,y</a:t>
            </a:r>
            <a:r>
              <a:rPr lang="en-CA" baseline="-25000" dirty="0" smtClean="0"/>
              <a:t>1</a:t>
            </a:r>
            <a:r>
              <a:rPr lang="en-CA" dirty="0" smtClean="0"/>
              <a:t>) and (x</a:t>
            </a:r>
            <a:r>
              <a:rPr lang="en-CA" baseline="-25000" dirty="0" smtClean="0"/>
              <a:t>2</a:t>
            </a:r>
            <a:r>
              <a:rPr lang="en-CA" dirty="0" smtClean="0"/>
              <a:t>,y</a:t>
            </a:r>
            <a:r>
              <a:rPr lang="en-CA" baseline="-25000" dirty="0" smtClean="0"/>
              <a:t>2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45" y="2937120"/>
            <a:ext cx="1584175" cy="27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283089" y="3311908"/>
            <a:ext cx="1565023" cy="235149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680057"/>
              </p:ext>
            </p:extLst>
          </p:nvPr>
        </p:nvGraphicFramePr>
        <p:xfrm>
          <a:off x="4391019" y="2427568"/>
          <a:ext cx="1759045" cy="85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1019" y="2427568"/>
                        <a:ext cx="1759045" cy="851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42296"/>
              </p:ext>
            </p:extLst>
          </p:nvPr>
        </p:nvGraphicFramePr>
        <p:xfrm>
          <a:off x="3003681" y="4462788"/>
          <a:ext cx="845625" cy="34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"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3681" y="4462788"/>
                        <a:ext cx="845625" cy="349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96139"/>
              </p:ext>
            </p:extLst>
          </p:nvPr>
        </p:nvGraphicFramePr>
        <p:xfrm>
          <a:off x="1428375" y="5838837"/>
          <a:ext cx="8207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" name="Equation" r:id="rId9" imgW="419040" imgH="177480" progId="Equation.DSMT4">
                  <p:embed/>
                </p:oleObj>
              </mc:Choice>
              <mc:Fallback>
                <p:oleObj name="Equation" r:id="rId9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8375" y="5838837"/>
                        <a:ext cx="820737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1312584" y="5471667"/>
            <a:ext cx="1533832" cy="412955"/>
          </a:xfrm>
          <a:prstGeom prst="rightArrow">
            <a:avLst>
              <a:gd name="adj1" fmla="val 50000"/>
              <a:gd name="adj2" fmla="val 81429"/>
            </a:avLst>
          </a:prstGeom>
          <a:solidFill>
            <a:srgbClr val="00B0F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 rot="16200000">
            <a:off x="1691127" y="4286881"/>
            <a:ext cx="2320414" cy="412955"/>
          </a:xfrm>
          <a:prstGeom prst="rightArrow">
            <a:avLst>
              <a:gd name="adj1" fmla="val 50000"/>
              <a:gd name="adj2" fmla="val 81429"/>
            </a:avLst>
          </a:prstGeom>
          <a:solidFill>
            <a:srgbClr val="00B0F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883218"/>
              </p:ext>
            </p:extLst>
          </p:nvPr>
        </p:nvGraphicFramePr>
        <p:xfrm>
          <a:off x="2264818" y="5854615"/>
          <a:ext cx="2492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64818" y="5854615"/>
                        <a:ext cx="249237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082515"/>
              </p:ext>
            </p:extLst>
          </p:nvPr>
        </p:nvGraphicFramePr>
        <p:xfrm>
          <a:off x="3883361" y="4471281"/>
          <a:ext cx="24923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3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3361" y="4471281"/>
                        <a:ext cx="249237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56044"/>
              </p:ext>
            </p:extLst>
          </p:nvPr>
        </p:nvGraphicFramePr>
        <p:xfrm>
          <a:off x="6197846" y="2417583"/>
          <a:ext cx="10160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" name="Equation" r:id="rId15" imgW="469800" imgH="393480" progId="Equation.DSMT4">
                  <p:embed/>
                </p:oleObj>
              </mc:Choice>
              <mc:Fallback>
                <p:oleObj name="Equation" r:id="rId15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97846" y="2417583"/>
                        <a:ext cx="1016000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82394"/>
              </p:ext>
            </p:extLst>
          </p:nvPr>
        </p:nvGraphicFramePr>
        <p:xfrm>
          <a:off x="6616737" y="2374581"/>
          <a:ext cx="359236" cy="50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16737" y="2374581"/>
                        <a:ext cx="359236" cy="505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9302"/>
              </p:ext>
            </p:extLst>
          </p:nvPr>
        </p:nvGraphicFramePr>
        <p:xfrm>
          <a:off x="6620989" y="2832738"/>
          <a:ext cx="3603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Equation" r:id="rId19" imgW="126720" imgH="164880" progId="Equation.DSMT4">
                  <p:embed/>
                </p:oleObj>
              </mc:Choice>
              <mc:Fallback>
                <p:oleObj name="Equation" r:id="rId19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20989" y="2832738"/>
                        <a:ext cx="360363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36952"/>
              </p:ext>
            </p:extLst>
          </p:nvPr>
        </p:nvGraphicFramePr>
        <p:xfrm>
          <a:off x="7232944" y="2393467"/>
          <a:ext cx="5762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Equation" r:id="rId21" imgW="266400" imgH="393480" progId="Equation.DSMT4">
                  <p:embed/>
                </p:oleObj>
              </mc:Choice>
              <mc:Fallback>
                <p:oleObj name="Equation" r:id="rId21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32944" y="2393467"/>
                        <a:ext cx="576263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/>
          <p:cNvSpPr/>
          <p:nvPr/>
        </p:nvSpPr>
        <p:spPr>
          <a:xfrm>
            <a:off x="2772679" y="3215160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1184815" y="5565012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887042"/>
              </p:ext>
            </p:extLst>
          </p:nvPr>
        </p:nvGraphicFramePr>
        <p:xfrm>
          <a:off x="2936648" y="2949691"/>
          <a:ext cx="830721" cy="44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" name="Equation" r:id="rId23" imgW="469800" imgH="253800" progId="Equation.DSMT4">
                  <p:embed/>
                </p:oleObj>
              </mc:Choice>
              <mc:Fallback>
                <p:oleObj name="Equation" r:id="rId23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36648" y="2949691"/>
                        <a:ext cx="830721" cy="44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71348"/>
              </p:ext>
            </p:extLst>
          </p:nvPr>
        </p:nvGraphicFramePr>
        <p:xfrm>
          <a:off x="316979" y="5594314"/>
          <a:ext cx="8747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" name="Equation" r:id="rId25" imgW="495000" imgH="253800" progId="Equation.DSMT4">
                  <p:embed/>
                </p:oleObj>
              </mc:Choice>
              <mc:Fallback>
                <p:oleObj name="Equation" r:id="rId25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16979" y="5594314"/>
                        <a:ext cx="87471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713085"/>
              </p:ext>
            </p:extLst>
          </p:nvPr>
        </p:nvGraphicFramePr>
        <p:xfrm>
          <a:off x="3035905" y="4081118"/>
          <a:ext cx="9604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" name="Equation" r:id="rId27" imgW="444240" imgH="228600" progId="Equation.DSMT4">
                  <p:embed/>
                </p:oleObj>
              </mc:Choice>
              <mc:Fallback>
                <p:oleObj name="Equation" r:id="rId27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35905" y="4081118"/>
                        <a:ext cx="96043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64706"/>
              </p:ext>
            </p:extLst>
          </p:nvPr>
        </p:nvGraphicFramePr>
        <p:xfrm>
          <a:off x="1521892" y="5769714"/>
          <a:ext cx="904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" name="Equation" r:id="rId29" imgW="419040" imgH="228600" progId="Equation.DSMT4">
                  <p:embed/>
                </p:oleObj>
              </mc:Choice>
              <mc:Fallback>
                <p:oleObj name="Equation" r:id="rId29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21892" y="5769714"/>
                        <a:ext cx="9048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103438"/>
              </p:ext>
            </p:extLst>
          </p:nvPr>
        </p:nvGraphicFramePr>
        <p:xfrm>
          <a:off x="4369357" y="5160736"/>
          <a:ext cx="219868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2" name="Equation" r:id="rId31" imgW="1015920" imgH="393480" progId="Equation.DSMT4">
                  <p:embed/>
                </p:oleObj>
              </mc:Choice>
              <mc:Fallback>
                <p:oleObj name="Equation" r:id="rId31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369357" y="5160736"/>
                        <a:ext cx="2198687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34658"/>
              </p:ext>
            </p:extLst>
          </p:nvPr>
        </p:nvGraphicFramePr>
        <p:xfrm>
          <a:off x="5503804" y="5118403"/>
          <a:ext cx="9604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3" name="Equation" r:id="rId33" imgW="444240" imgH="228600" progId="Equation.DSMT4">
                  <p:embed/>
                </p:oleObj>
              </mc:Choice>
              <mc:Fallback>
                <p:oleObj name="Equation" r:id="rId33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503804" y="5118403"/>
                        <a:ext cx="960438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00993"/>
              </p:ext>
            </p:extLst>
          </p:nvPr>
        </p:nvGraphicFramePr>
        <p:xfrm>
          <a:off x="5523624" y="5612370"/>
          <a:ext cx="904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4" name="Equation" r:id="rId35" imgW="419040" imgH="228600" progId="Equation.DSMT4">
                  <p:embed/>
                </p:oleObj>
              </mc:Choice>
              <mc:Fallback>
                <p:oleObj name="Equation" r:id="rId35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523624" y="5612370"/>
                        <a:ext cx="90487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100052" y="3347890"/>
            <a:ext cx="3190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</a:rPr>
              <a:t>To find the rise, subtract </a:t>
            </a:r>
            <a:br>
              <a:rPr lang="en-CA" sz="2000" dirty="0" smtClean="0">
                <a:solidFill>
                  <a:srgbClr val="FF0000"/>
                </a:solidFill>
              </a:rPr>
            </a:br>
            <a:r>
              <a:rPr lang="en-CA" sz="2000" dirty="0" smtClean="0">
                <a:solidFill>
                  <a:srgbClr val="FF0000"/>
                </a:solidFill>
              </a:rPr>
              <a:t>the y-coordinates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9720" y="4193446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</a:rPr>
              <a:t>To find the run, subtract </a:t>
            </a:r>
            <a:br>
              <a:rPr lang="en-CA" sz="2000" dirty="0" smtClean="0">
                <a:solidFill>
                  <a:srgbClr val="FF0000"/>
                </a:solidFill>
              </a:rPr>
            </a:br>
            <a:r>
              <a:rPr lang="en-CA" sz="2000" dirty="0" smtClean="0">
                <a:solidFill>
                  <a:srgbClr val="FF0000"/>
                </a:solidFill>
              </a:rPr>
              <a:t>the </a:t>
            </a:r>
            <a:r>
              <a:rPr lang="en-CA" sz="2000" i="1" dirty="0" smtClean="0">
                <a:solidFill>
                  <a:srgbClr val="FF0000"/>
                </a:solidFill>
              </a:rPr>
              <a:t>x</a:t>
            </a:r>
            <a:r>
              <a:rPr lang="en-CA" sz="2000" dirty="0" smtClean="0">
                <a:solidFill>
                  <a:srgbClr val="FF0000"/>
                </a:solidFill>
              </a:rPr>
              <a:t>-coordinates</a:t>
            </a:r>
            <a:endParaRPr lang="en-CA" sz="2000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2566"/>
              </p:ext>
            </p:extLst>
          </p:nvPr>
        </p:nvGraphicFramePr>
        <p:xfrm>
          <a:off x="6575971" y="5176438"/>
          <a:ext cx="12890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5" name="Equation" r:id="rId37" imgW="596880" imgH="431640" progId="Equation.DSMT4">
                  <p:embed/>
                </p:oleObj>
              </mc:Choice>
              <mc:Fallback>
                <p:oleObj name="Equation" r:id="rId37" imgW="596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575971" y="5176438"/>
                        <a:ext cx="1289050" cy="93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3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274638"/>
            <a:ext cx="8554065" cy="56601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Ex: Given each of the line segments, find the slope: </a:t>
            </a:r>
            <a:endParaRPr lang="en-CA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5" y="871230"/>
            <a:ext cx="4238471" cy="58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651834" y="1297858"/>
            <a:ext cx="2917276" cy="19273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5471" y="3598606"/>
            <a:ext cx="2448232" cy="23302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87794" y="3215148"/>
            <a:ext cx="244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71275" y="2168745"/>
            <a:ext cx="997389" cy="3693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Slope 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0651" y="4238385"/>
            <a:ext cx="997389" cy="3693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Slope B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382" y="2797909"/>
            <a:ext cx="997389" cy="3693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Slope C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TextBox 154"/>
          <p:cNvSpPr txBox="1">
            <a:spLocks noChangeArrowheads="1"/>
          </p:cNvSpPr>
          <p:nvPr/>
        </p:nvSpPr>
        <p:spPr bwMode="auto">
          <a:xfrm>
            <a:off x="211138" y="293688"/>
            <a:ext cx="87518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700" b="0" dirty="0">
                <a:latin typeface="+mj-lt"/>
              </a:rPr>
              <a:t>Ex</a:t>
            </a:r>
            <a:r>
              <a:rPr lang="en-CA" sz="2700" b="0" dirty="0" smtClean="0">
                <a:latin typeface="+mj-lt"/>
              </a:rPr>
              <a:t>#) </a:t>
            </a:r>
            <a:r>
              <a:rPr lang="en-CA" sz="2700" b="0" dirty="0">
                <a:latin typeface="+mj-lt"/>
              </a:rPr>
              <a:t>Given the </a:t>
            </a:r>
            <a:r>
              <a:rPr lang="en-CA" sz="2700" b="0" dirty="0" smtClean="0">
                <a:latin typeface="+mj-lt"/>
              </a:rPr>
              <a:t>pair of coordinates, find the slope:</a:t>
            </a:r>
            <a:endParaRPr lang="en-CA" sz="2700" b="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219" y="929149"/>
            <a:ext cx="2432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R"/>
            </a:pPr>
            <a:r>
              <a:rPr lang="en-CA" sz="2200" dirty="0" smtClean="0"/>
              <a:t>(5,2) &amp; (–6,4)</a:t>
            </a:r>
          </a:p>
          <a:p>
            <a:pPr marL="457200" indent="-457200">
              <a:buAutoNum type="alphaLcParenR"/>
            </a:pPr>
            <a:endParaRPr lang="en-CA" sz="22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087327" y="934064"/>
            <a:ext cx="2771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b)  (11,</a:t>
            </a:r>
            <a:r>
              <a:rPr lang="en-CA" sz="2200" dirty="0"/>
              <a:t> –</a:t>
            </a:r>
            <a:r>
              <a:rPr lang="en-CA" sz="2200" dirty="0" smtClean="0"/>
              <a:t>5) &amp; (7,–4)</a:t>
            </a:r>
          </a:p>
          <a:p>
            <a:pPr marL="457200" indent="-457200">
              <a:buAutoNum type="alphaLcParenR"/>
            </a:pPr>
            <a:endParaRPr lang="en-CA" sz="2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894435" y="938979"/>
            <a:ext cx="2661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c)  (</a:t>
            </a:r>
            <a:r>
              <a:rPr lang="en-CA" sz="2200" dirty="0"/>
              <a:t>–</a:t>
            </a:r>
            <a:r>
              <a:rPr lang="en-CA" sz="2200" dirty="0" smtClean="0"/>
              <a:t>5,3) &amp; (–5, </a:t>
            </a:r>
            <a:r>
              <a:rPr lang="en-CA" sz="2200" dirty="0"/>
              <a:t>–</a:t>
            </a:r>
            <a:r>
              <a:rPr lang="en-CA" sz="2200" dirty="0" smtClean="0"/>
              <a:t>4)</a:t>
            </a:r>
          </a:p>
          <a:p>
            <a:pPr marL="457200" indent="-457200">
              <a:buAutoNum type="alphaLcParenR"/>
            </a:pP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1483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Special Slopes: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18566" y="1277780"/>
            <a:ext cx="3968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0">
                <a:latin typeface="+mj-lt"/>
              </a:rPr>
              <a:t>Slopes of Horizontal Lines: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50316" y="4020980"/>
            <a:ext cx="3968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0">
                <a:latin typeface="+mj-lt"/>
              </a:rPr>
              <a:t>Slopes of Vertical Lines: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58254" y="1801655"/>
            <a:ext cx="6051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0" dirty="0">
                <a:latin typeface="+mj-lt"/>
              </a:rPr>
              <a:t>Horizontal lines have a slope of Zero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40791" y="2398555"/>
            <a:ext cx="6051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0">
                <a:latin typeface="+mj-lt"/>
              </a:rPr>
              <a:t>because they do not have any Rise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36029" y="4557555"/>
            <a:ext cx="4699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0">
                <a:latin typeface="+mj-lt"/>
              </a:rPr>
              <a:t>Vertical lines have a slope that is “undefined” because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186816" y="5433855"/>
            <a:ext cx="45926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0">
                <a:latin typeface="+mj-lt"/>
              </a:rPr>
              <a:t>they have a Run of zero.  Since you cannot divide by zero, the slope becomes undefined.</a:t>
            </a: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/>
          <a:srcRect l="12549" t="13996" r="12549" b="13996"/>
          <a:stretch>
            <a:fillRect/>
          </a:stretch>
        </p:blipFill>
        <p:spPr>
          <a:xfrm>
            <a:off x="5786438" y="936625"/>
            <a:ext cx="3201987" cy="27622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4"/>
          <a:srcRect l="12549" t="13996" r="12549" b="13996"/>
          <a:stretch>
            <a:fillRect/>
          </a:stretch>
        </p:blipFill>
        <p:spPr>
          <a:xfrm>
            <a:off x="5770563" y="3925888"/>
            <a:ext cx="3203575" cy="276225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Straight Connector 13"/>
          <p:cNvCxnSpPr/>
          <p:nvPr/>
        </p:nvCxnSpPr>
        <p:spPr>
          <a:xfrm flipV="1">
            <a:off x="5951538" y="1409700"/>
            <a:ext cx="2076450" cy="13017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967413" y="1890713"/>
            <a:ext cx="2030412" cy="8207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873750" y="2309813"/>
            <a:ext cx="2124075" cy="41751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889625" y="2711450"/>
            <a:ext cx="2122488" cy="317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5"/>
          <p:cNvGraphicFramePr>
            <a:graphicFrameLocks noChangeAspect="1"/>
          </p:cNvGraphicFramePr>
          <p:nvPr/>
        </p:nvGraphicFramePr>
        <p:xfrm>
          <a:off x="6094413" y="2738438"/>
          <a:ext cx="10810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Equation" r:id="rId5" imgW="495000" imgH="431640" progId="Equation.DSMT4">
                  <p:embed/>
                </p:oleObj>
              </mc:Choice>
              <mc:Fallback>
                <p:oleObj name="Equation" r:id="rId5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4413" y="2738438"/>
                        <a:ext cx="108108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405688" y="2830513"/>
          <a:ext cx="3905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Equation" r:id="rId7" imgW="215640" imgH="431640" progId="Equation.DSMT4">
                  <p:embed/>
                </p:oleObj>
              </mc:Choice>
              <mc:Fallback>
                <p:oleObj name="Equation" r:id="rId7" imgW="215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2830513"/>
                        <a:ext cx="3905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Object 27"/>
          <p:cNvGraphicFramePr>
            <a:graphicFrameLocks noChangeAspect="1"/>
          </p:cNvGraphicFramePr>
          <p:nvPr/>
        </p:nvGraphicFramePr>
        <p:xfrm>
          <a:off x="7402513" y="2827338"/>
          <a:ext cx="3905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quation" r:id="rId9" imgW="215640" imgH="431640" progId="Equation.DSMT4">
                  <p:embed/>
                </p:oleObj>
              </mc:Choice>
              <mc:Fallback>
                <p:oleObj name="Equation" r:id="rId9" imgW="215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2827338"/>
                        <a:ext cx="3905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2" name="Object 28"/>
          <p:cNvGraphicFramePr>
            <a:graphicFrameLocks noChangeAspect="1"/>
          </p:cNvGraphicFramePr>
          <p:nvPr/>
        </p:nvGraphicFramePr>
        <p:xfrm>
          <a:off x="7450138" y="2811463"/>
          <a:ext cx="3905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Equation" r:id="rId11" imgW="215640" imgH="431640" progId="Equation.DSMT4">
                  <p:embed/>
                </p:oleObj>
              </mc:Choice>
              <mc:Fallback>
                <p:oleObj name="Equation" r:id="rId11" imgW="215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2811463"/>
                        <a:ext cx="3905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3" name="Object 29"/>
          <p:cNvGraphicFramePr>
            <a:graphicFrameLocks noChangeAspect="1"/>
          </p:cNvGraphicFramePr>
          <p:nvPr/>
        </p:nvGraphicFramePr>
        <p:xfrm>
          <a:off x="7416800" y="2855913"/>
          <a:ext cx="3905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13" imgW="215640" imgH="431640" progId="Equation.DSMT4">
                  <p:embed/>
                </p:oleObj>
              </mc:Choice>
              <mc:Fallback>
                <p:oleObj name="Equation" r:id="rId13" imgW="215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2855913"/>
                        <a:ext cx="3905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851775" y="3127375"/>
          <a:ext cx="5159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1775" y="3127375"/>
                        <a:ext cx="5159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flipV="1">
            <a:off x="6119813" y="4197350"/>
            <a:ext cx="2076450" cy="13017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10363" y="4184650"/>
            <a:ext cx="1487487" cy="13477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7129463" y="4418012"/>
            <a:ext cx="1301750" cy="8667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564437" y="4849812"/>
            <a:ext cx="129857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1"/>
          <p:cNvGraphicFramePr>
            <a:graphicFrameLocks noChangeAspect="1"/>
          </p:cNvGraphicFramePr>
          <p:nvPr/>
        </p:nvGraphicFramePr>
        <p:xfrm>
          <a:off x="6075363" y="5616575"/>
          <a:ext cx="9763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name="Equation" r:id="rId17" imgW="495000" imgH="431640" progId="Equation.DSMT4">
                  <p:embed/>
                </p:oleObj>
              </mc:Choice>
              <mc:Fallback>
                <p:oleObj name="Equation" r:id="rId17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5616575"/>
                        <a:ext cx="97631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2"/>
          <p:cNvGraphicFramePr>
            <a:graphicFrameLocks noChangeAspect="1"/>
          </p:cNvGraphicFramePr>
          <p:nvPr/>
        </p:nvGraphicFramePr>
        <p:xfrm>
          <a:off x="7108825" y="5680075"/>
          <a:ext cx="3905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Equation" r:id="rId19" imgW="215640" imgH="431640" progId="Equation.DSMT4">
                  <p:embed/>
                </p:oleObj>
              </mc:Choice>
              <mc:Fallback>
                <p:oleObj name="Equation" r:id="rId19" imgW="215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5" y="5680075"/>
                        <a:ext cx="39052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3"/>
          <p:cNvGraphicFramePr>
            <a:graphicFrameLocks noChangeAspect="1"/>
          </p:cNvGraphicFramePr>
          <p:nvPr/>
        </p:nvGraphicFramePr>
        <p:xfrm>
          <a:off x="7178675" y="5676900"/>
          <a:ext cx="2762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Equation" r:id="rId21" imgW="152280" imgH="431640" progId="Equation.DSMT4">
                  <p:embed/>
                </p:oleObj>
              </mc:Choice>
              <mc:Fallback>
                <p:oleObj name="Equation" r:id="rId21" imgW="152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5676900"/>
                        <a:ext cx="27622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4"/>
          <p:cNvGraphicFramePr>
            <a:graphicFrameLocks noChangeAspect="1"/>
          </p:cNvGraphicFramePr>
          <p:nvPr/>
        </p:nvGraphicFramePr>
        <p:xfrm>
          <a:off x="7210425" y="5691188"/>
          <a:ext cx="2762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Equation" r:id="rId23" imgW="152280" imgH="431640" progId="Equation.DSMT4">
                  <p:embed/>
                </p:oleObj>
              </mc:Choice>
              <mc:Fallback>
                <p:oleObj name="Equation" r:id="rId23" imgW="152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5" y="5691188"/>
                        <a:ext cx="2762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5"/>
          <p:cNvGraphicFramePr>
            <a:graphicFrameLocks noChangeAspect="1"/>
          </p:cNvGraphicFramePr>
          <p:nvPr/>
        </p:nvGraphicFramePr>
        <p:xfrm>
          <a:off x="7161213" y="5673725"/>
          <a:ext cx="2746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6" name="Equation" r:id="rId25" imgW="152280" imgH="431640" progId="Equation.DSMT4">
                  <p:embed/>
                </p:oleObj>
              </mc:Choice>
              <mc:Fallback>
                <p:oleObj name="Equation" r:id="rId25" imgW="152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5673725"/>
                        <a:ext cx="2746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6"/>
          <p:cNvGraphicFramePr>
            <a:graphicFrameLocks noChangeAspect="1"/>
          </p:cNvGraphicFramePr>
          <p:nvPr/>
        </p:nvGraphicFramePr>
        <p:xfrm>
          <a:off x="7512050" y="5889625"/>
          <a:ext cx="15684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7" name="Equation" r:id="rId27" imgW="863280" imgH="215640" progId="Equation.DSMT4">
                  <p:embed/>
                </p:oleObj>
              </mc:Choice>
              <mc:Fallback>
                <p:oleObj name="Equation" r:id="rId27" imgW="863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5889625"/>
                        <a:ext cx="156845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7377907" y="2061369"/>
            <a:ext cx="1301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7616825" y="2301876"/>
            <a:ext cx="835025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 flipV="1">
            <a:off x="7802563" y="2503488"/>
            <a:ext cx="46037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121400" y="5470525"/>
            <a:ext cx="207645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742113" y="5502275"/>
            <a:ext cx="1409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377113" y="5486400"/>
            <a:ext cx="820737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5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22" grpId="0"/>
      <p:bldP spid="21523" grpId="0"/>
      <p:bldP spid="21524" grpId="0"/>
      <p:bldP spid="21526" grpId="0"/>
      <p:bldP spid="215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232" y="235978"/>
            <a:ext cx="8229600" cy="73004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Positive and Negative Slopes: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36550" y="1204040"/>
            <a:ext cx="3968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0" dirty="0">
                <a:solidFill>
                  <a:srgbClr val="FF0000"/>
                </a:solidFill>
              </a:rPr>
              <a:t>Lines with Positive Slopes: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01589" y="3180393"/>
            <a:ext cx="4359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0">
                <a:solidFill>
                  <a:srgbClr val="FF0000"/>
                </a:solidFill>
              </a:rPr>
              <a:t>Lines with Negative Slopes: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-2593341">
            <a:off x="4422802" y="1556726"/>
            <a:ext cx="2047423" cy="306843"/>
          </a:xfrm>
          <a:prstGeom prst="rightArrow">
            <a:avLst>
              <a:gd name="adj1" fmla="val 54065"/>
              <a:gd name="adj2" fmla="val 2091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b="0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2189725">
            <a:off x="4486073" y="3990926"/>
            <a:ext cx="2333340" cy="353532"/>
          </a:xfrm>
          <a:prstGeom prst="rightArrow">
            <a:avLst>
              <a:gd name="adj1" fmla="val 50000"/>
              <a:gd name="adj2" fmla="val 2089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b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5360" y="1739185"/>
            <a:ext cx="33712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400" b="0" dirty="0">
                <a:latin typeface="+mj-lt"/>
                <a:cs typeface="Calibri" pitchFamily="34" charset="0"/>
              </a:rPr>
              <a:t>Lines with positive slopes point “upward”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2109" y="3746003"/>
            <a:ext cx="4077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2400" b="0" dirty="0">
                <a:latin typeface="+mj-lt"/>
                <a:cs typeface="Calibri" pitchFamily="34" charset="0"/>
              </a:rPr>
              <a:t>Lines with negative slopes </a:t>
            </a:r>
            <a:r>
              <a:rPr lang="en-CA" sz="2400" b="0" dirty="0" smtClean="0">
                <a:latin typeface="+mj-lt"/>
                <a:cs typeface="Calibri" pitchFamily="34" charset="0"/>
              </a:rPr>
              <a:t/>
            </a:r>
            <a:br>
              <a:rPr lang="en-CA" sz="2400" b="0" dirty="0" smtClean="0">
                <a:latin typeface="+mj-lt"/>
                <a:cs typeface="Calibri" pitchFamily="34" charset="0"/>
              </a:rPr>
            </a:br>
            <a:r>
              <a:rPr lang="en-CA" sz="2400" b="0" dirty="0" smtClean="0">
                <a:latin typeface="+mj-lt"/>
                <a:cs typeface="Calibri" pitchFamily="34" charset="0"/>
              </a:rPr>
              <a:t>point </a:t>
            </a:r>
            <a:r>
              <a:rPr lang="en-CA" sz="2400" b="0" dirty="0">
                <a:latin typeface="+mj-lt"/>
                <a:cs typeface="Calibri" pitchFamily="34" charset="0"/>
              </a:rPr>
              <a:t>“downward”</a:t>
            </a:r>
          </a:p>
        </p:txBody>
      </p:sp>
    </p:spTree>
    <p:extLst>
      <p:ext uri="{BB962C8B-B14F-4D97-AF65-F5344CB8AC3E}">
        <p14:creationId xmlns:p14="http://schemas.microsoft.com/office/powerpoint/2010/main" val="731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5" grpId="0" animBg="1"/>
      <p:bldP spid="22538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95517"/>
          </a:xfrm>
        </p:spPr>
        <p:txBody>
          <a:bodyPr/>
          <a:lstStyle/>
          <a:p>
            <a:pPr algn="ctr"/>
            <a:r>
              <a:rPr lang="en-CA" dirty="0" smtClean="0"/>
              <a:t>LINE RIDER</a:t>
            </a:r>
            <a:endParaRPr lang="en-CA" dirty="0"/>
          </a:p>
        </p:txBody>
      </p:sp>
      <p:pic>
        <p:nvPicPr>
          <p:cNvPr id="4" name="Line Rider - Jagged Peak Adventure.mp4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1407" y="1039761"/>
            <a:ext cx="6616443" cy="5316125"/>
          </a:xfrm>
        </p:spPr>
      </p:pic>
    </p:spTree>
    <p:extLst>
      <p:ext uri="{BB962C8B-B14F-4D97-AF65-F5344CB8AC3E}">
        <p14:creationId xmlns:p14="http://schemas.microsoft.com/office/powerpoint/2010/main" val="18264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274638"/>
            <a:ext cx="8288594" cy="625014"/>
          </a:xfrm>
        </p:spPr>
        <p:txBody>
          <a:bodyPr/>
          <a:lstStyle/>
          <a:p>
            <a:r>
              <a:rPr lang="en-CA" dirty="0" smtClean="0"/>
              <a:t>Finding Slope from a Line Equation: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1736" y="1017640"/>
            <a:ext cx="8332832" cy="2182760"/>
          </a:xfrm>
        </p:spPr>
        <p:txBody>
          <a:bodyPr>
            <a:normAutofit/>
          </a:bodyPr>
          <a:lstStyle/>
          <a:p>
            <a:r>
              <a:rPr lang="en-CA" dirty="0" smtClean="0"/>
              <a:t>To find the slope from an equation </a:t>
            </a:r>
            <a:r>
              <a:rPr lang="en-CA" dirty="0"/>
              <a:t>in the form of 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y </a:t>
            </a:r>
            <a:r>
              <a:rPr lang="en-CA" dirty="0"/>
              <a:t>=</a:t>
            </a:r>
            <a:r>
              <a:rPr lang="en-CA" i="1" dirty="0" err="1" smtClean="0"/>
              <a:t>m</a:t>
            </a:r>
            <a:r>
              <a:rPr lang="en-CA" dirty="0" err="1" smtClean="0"/>
              <a:t>x+b</a:t>
            </a:r>
            <a:r>
              <a:rPr lang="en-CA" dirty="0"/>
              <a:t> </a:t>
            </a:r>
            <a:r>
              <a:rPr lang="en-CA" dirty="0" smtClean="0"/>
              <a:t>,   isolate the “y” variable first</a:t>
            </a:r>
          </a:p>
          <a:p>
            <a:r>
              <a:rPr lang="en-CA" dirty="0" smtClean="0"/>
              <a:t>the value “</a:t>
            </a:r>
            <a:r>
              <a:rPr lang="en-CA" i="1" dirty="0" smtClean="0"/>
              <a:t>m</a:t>
            </a:r>
            <a:r>
              <a:rPr lang="en-CA" dirty="0" smtClean="0"/>
              <a:t>” multiplied to “x” is the slope</a:t>
            </a:r>
          </a:p>
          <a:p>
            <a:r>
              <a:rPr lang="en-CA" dirty="0" smtClean="0"/>
              <a:t>The slope will tell you how fast “y” is increasing/decreasing for every increment of “x” 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76994" y="3318393"/>
            <a:ext cx="2733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Cost of a Taxi ride: </a:t>
            </a: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8133"/>
              </p:ext>
            </p:extLst>
          </p:nvPr>
        </p:nvGraphicFramePr>
        <p:xfrm>
          <a:off x="2772915" y="3256633"/>
          <a:ext cx="2477930" cy="53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4" imgW="825480" imgH="177480" progId="Equation.DSMT4">
                  <p:embed/>
                </p:oleObj>
              </mc:Choice>
              <mc:Fallback>
                <p:oleObj name="Equation" r:id="rId4" imgW="82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2915" y="3256633"/>
                        <a:ext cx="2477930" cy="533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166" y="4385169"/>
            <a:ext cx="22749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Salary at work: </a:t>
            </a: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651366"/>
              </p:ext>
            </p:extLst>
          </p:nvPr>
        </p:nvGraphicFramePr>
        <p:xfrm>
          <a:off x="2401597" y="4338020"/>
          <a:ext cx="29352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6" imgW="977760" imgH="177480" progId="Equation.DSMT4">
                  <p:embed/>
                </p:oleObj>
              </mc:Choice>
              <mc:Fallback>
                <p:oleObj name="Equation" r:id="rId6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1597" y="4338020"/>
                        <a:ext cx="29352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086" y="5496189"/>
            <a:ext cx="3531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How far you’ve travelled: </a:t>
            </a:r>
            <a:endParaRPr lang="en-CA" sz="22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43001"/>
              </p:ext>
            </p:extLst>
          </p:nvPr>
        </p:nvGraphicFramePr>
        <p:xfrm>
          <a:off x="3733412" y="5418950"/>
          <a:ext cx="16398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33412" y="5418950"/>
                        <a:ext cx="163988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00980" y="3220066"/>
            <a:ext cx="1223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Slope = 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4198" y="4281947"/>
            <a:ext cx="1223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Slope = 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1156" y="5550300"/>
            <a:ext cx="1223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>
                <a:solidFill>
                  <a:srgbClr val="FF0000"/>
                </a:solidFill>
              </a:rPr>
              <a:t>Slope = </a:t>
            </a:r>
            <a:endParaRPr lang="en-CA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6244" y="3224986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2.25</a:t>
            </a:r>
            <a:endParaRPr lang="en-CA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6924714" y="4286867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8.50 </a:t>
            </a:r>
            <a:endParaRPr lang="en-CA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81672" y="5555220"/>
            <a:ext cx="498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 smtClean="0"/>
              <a:t>60</a:t>
            </a:r>
            <a:endParaRPr lang="en-CA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65178" y="3583858"/>
            <a:ext cx="316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i="1" dirty="0" smtClean="0">
                <a:solidFill>
                  <a:srgbClr val="FF0000"/>
                </a:solidFill>
              </a:rPr>
              <a:t>How much you pay</a:t>
            </a:r>
            <a:br>
              <a:rPr lang="en-CA" sz="2200" i="1" dirty="0" smtClean="0">
                <a:solidFill>
                  <a:srgbClr val="FF0000"/>
                </a:solidFill>
              </a:rPr>
            </a:br>
            <a:r>
              <a:rPr lang="en-CA" sz="2200" i="1" dirty="0" smtClean="0">
                <a:solidFill>
                  <a:srgbClr val="FF0000"/>
                </a:solidFill>
              </a:rPr>
              <a:t>each hour</a:t>
            </a:r>
            <a:endParaRPr lang="en-CA" sz="2200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9089" y="4753870"/>
            <a:ext cx="338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i="1" dirty="0" smtClean="0">
                <a:solidFill>
                  <a:srgbClr val="FF0000"/>
                </a:solidFill>
              </a:rPr>
              <a:t>How much you earn each hour (hourly wage)</a:t>
            </a:r>
            <a:endParaRPr lang="en-CA" sz="2200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9261" y="5968126"/>
            <a:ext cx="338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i="1" dirty="0" smtClean="0">
                <a:solidFill>
                  <a:srgbClr val="FF0000"/>
                </a:solidFill>
              </a:rPr>
              <a:t>How many km you travel each hour (speed)</a:t>
            </a:r>
            <a:endParaRPr lang="en-CA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  <p:tag name="ISPRING_RESOURCE_PATHS_HASH_2" val="b2f4d35642159984f2f49da8268beb5d443bddb"/>
  <p:tag name="ISPRING_SCORM_RATE_QUIZZES" val="0"/>
  <p:tag name="GENSWF_OUTPUT_FILE_NAME" val="m8hc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1500</TotalTime>
  <Words>750</Words>
  <Application>Microsoft Office PowerPoint</Application>
  <PresentationFormat>On-screen Show (4:3)</PresentationFormat>
  <Paragraphs>100</Paragraphs>
  <Slides>17</Slides>
  <Notes>17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Oriel</vt:lpstr>
      <vt:lpstr>Horizon</vt:lpstr>
      <vt:lpstr>MathType 5.0 Equation</vt:lpstr>
      <vt:lpstr>MathType 6.0 Equation</vt:lpstr>
      <vt:lpstr>Section 7.2 Graphing Linear Functions with Slopes</vt:lpstr>
      <vt:lpstr>What  is a “SLOPE”?</vt:lpstr>
      <vt:lpstr>Equation for the Slope: </vt:lpstr>
      <vt:lpstr>Ex: Given each of the line segments, find the slope: </vt:lpstr>
      <vt:lpstr>PowerPoint Presentation</vt:lpstr>
      <vt:lpstr>Special Slopes:</vt:lpstr>
      <vt:lpstr>Positive and Negative Slopes:</vt:lpstr>
      <vt:lpstr>LINE RIDER</vt:lpstr>
      <vt:lpstr>Finding Slope from a Line Equation:</vt:lpstr>
      <vt:lpstr>Ex: Find the slope for each equation</vt:lpstr>
      <vt:lpstr>II) Graphing a Line with the Slope</vt:lpstr>
      <vt:lpstr>PowerPoint Presentation</vt:lpstr>
      <vt:lpstr>III) Constant Slope Property</vt:lpstr>
      <vt:lpstr>Challenge Problem:</vt:lpstr>
      <vt:lpstr>Challenge Problem: One endpoint of a line segment is A(- 4,6) and the other endpoint “B” is on the x-axis.  If the slope is -3, find the coordinates of “B”.</vt:lpstr>
      <vt:lpstr>Challenge Problem:</vt:lpstr>
      <vt:lpstr>Challenge Problem: One endpoint of a line segment is A(- 4,6) and the other endpoint “B” is on the x-axis.  If the slope is -2, find the coordinates of “B”.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7.2 Graphing Linear Functions with Slopes</dc:title>
  <dc:creator>Danny Young</dc:creator>
  <cp:lastModifiedBy>Danny Young</cp:lastModifiedBy>
  <cp:revision>29</cp:revision>
  <dcterms:created xsi:type="dcterms:W3CDTF">2011-06-27T16:11:13Z</dcterms:created>
  <dcterms:modified xsi:type="dcterms:W3CDTF">2012-04-05T01:23:17Z</dcterms:modified>
</cp:coreProperties>
</file>